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64" r:id="rId4"/>
    <p:sldId id="259" r:id="rId5"/>
    <p:sldId id="260" r:id="rId6"/>
    <p:sldId id="265" r:id="rId7"/>
    <p:sldId id="261" r:id="rId8"/>
    <p:sldId id="262" r:id="rId9"/>
    <p:sldId id="263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8"/>
    <p:restoredTop sz="94663"/>
  </p:normalViewPr>
  <p:slideViewPr>
    <p:cSldViewPr snapToGrid="0" snapToObjects="1">
      <p:cViewPr varScale="1">
        <p:scale>
          <a:sx n="117" d="100"/>
          <a:sy n="117" d="100"/>
        </p:scale>
        <p:origin x="1360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7BCBE-A2DD-2248-8676-657FEEB74689}" type="datetimeFigureOut">
              <a:rPr lang="en-US" smtClean="0"/>
              <a:t>5/20/19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ECF37-3CC2-C74D-A5F5-BBEAD8F9A4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9259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7BCBE-A2DD-2248-8676-657FEEB74689}" type="datetimeFigureOut">
              <a:rPr lang="en-US" smtClean="0"/>
              <a:t>5/20/19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ECF37-3CC2-C74D-A5F5-BBEAD8F9A4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2842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7BCBE-A2DD-2248-8676-657FEEB74689}" type="datetimeFigureOut">
              <a:rPr lang="en-US" smtClean="0"/>
              <a:t>5/20/19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ECF37-3CC2-C74D-A5F5-BBEAD8F9A4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7211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7BCBE-A2DD-2248-8676-657FEEB74689}" type="datetimeFigureOut">
              <a:rPr lang="en-US" smtClean="0"/>
              <a:t>5/20/19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ECF37-3CC2-C74D-A5F5-BBEAD8F9A4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5188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7BCBE-A2DD-2248-8676-657FEEB74689}" type="datetimeFigureOut">
              <a:rPr lang="en-US" smtClean="0"/>
              <a:t>5/20/19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ECF37-3CC2-C74D-A5F5-BBEAD8F9A4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235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7BCBE-A2DD-2248-8676-657FEEB74689}" type="datetimeFigureOut">
              <a:rPr lang="en-US" smtClean="0"/>
              <a:t>5/20/19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ECF37-3CC2-C74D-A5F5-BBEAD8F9A4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4750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7BCBE-A2DD-2248-8676-657FEEB74689}" type="datetimeFigureOut">
              <a:rPr lang="en-US" smtClean="0"/>
              <a:t>5/20/19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ECF37-3CC2-C74D-A5F5-BBEAD8F9A4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56045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7BCBE-A2DD-2248-8676-657FEEB74689}" type="datetimeFigureOut">
              <a:rPr lang="en-US" smtClean="0"/>
              <a:t>5/20/19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ECF37-3CC2-C74D-A5F5-BBEAD8F9A4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1057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7BCBE-A2DD-2248-8676-657FEEB74689}" type="datetimeFigureOut">
              <a:rPr lang="en-US" smtClean="0"/>
              <a:t>5/20/19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ECF37-3CC2-C74D-A5F5-BBEAD8F9A4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53784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7BCBE-A2DD-2248-8676-657FEEB74689}" type="datetimeFigureOut">
              <a:rPr lang="en-US" smtClean="0"/>
              <a:t>5/20/19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ECF37-3CC2-C74D-A5F5-BBEAD8F9A4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772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7BCBE-A2DD-2248-8676-657FEEB74689}" type="datetimeFigureOut">
              <a:rPr lang="en-US" smtClean="0"/>
              <a:t>5/20/19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ECF37-3CC2-C74D-A5F5-BBEAD8F9A4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0893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97BCBE-A2DD-2248-8676-657FEEB74689}" type="datetimeFigureOut">
              <a:rPr lang="en-US" smtClean="0"/>
              <a:t>5/20/19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8ECF37-3CC2-C74D-A5F5-BBEAD8F9A4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3470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tif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19490"/>
            <a:ext cx="7772400" cy="2609154"/>
          </a:xfrm>
        </p:spPr>
        <p:txBody>
          <a:bodyPr>
            <a:normAutofit/>
          </a:bodyPr>
          <a:lstStyle/>
          <a:p>
            <a:r>
              <a:rPr lang="en-US" sz="3200" b="1" dirty="0"/>
              <a:t>Predict Stock Price From LinkedIn Profiles</a:t>
            </a:r>
            <a:br>
              <a:rPr lang="en-US" sz="3200" b="1" dirty="0"/>
            </a:br>
            <a:endParaRPr lang="en-US" sz="32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1838291"/>
            <a:ext cx="6400800" cy="2259984"/>
          </a:xfrm>
        </p:spPr>
        <p:txBody>
          <a:bodyPr>
            <a:normAutofit/>
          </a:bodyPr>
          <a:lstStyle/>
          <a:p>
            <a:r>
              <a:rPr lang="en-US" sz="2400" dirty="0"/>
              <a:t>Yichao</a:t>
            </a:r>
            <a:r>
              <a:rPr lang="zh-CN" altLang="en-US" sz="2400" dirty="0"/>
              <a:t> </a:t>
            </a:r>
            <a:r>
              <a:rPr lang="en-US" altLang="zh-CN" sz="2400" dirty="0"/>
              <a:t>Zhang</a:t>
            </a:r>
            <a:endParaRPr lang="en-US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4C9172-4046-B54E-B1AE-8C1530FA6D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0007" y="3517135"/>
            <a:ext cx="2259984" cy="22599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7101AC6-CD3B-574E-8C2E-B7FEE00330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959" y="3181955"/>
            <a:ext cx="2954047" cy="8354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DA70D1C-7270-9C4E-B89C-7E971B774D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2689" y="4351586"/>
            <a:ext cx="1567059" cy="156705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567C8AB-0C43-BD41-8230-1B1156A649C6}"/>
              </a:ext>
            </a:extLst>
          </p:cNvPr>
          <p:cNvSpPr txBox="1"/>
          <p:nvPr/>
        </p:nvSpPr>
        <p:spPr>
          <a:xfrm>
            <a:off x="4219460" y="4017397"/>
            <a:ext cx="99777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 b="1" dirty="0"/>
              <a:t>VS</a:t>
            </a:r>
            <a:endParaRPr lang="en-US" sz="6000" b="1" dirty="0"/>
          </a:p>
        </p:txBody>
      </p:sp>
    </p:spTree>
    <p:extLst>
      <p:ext uri="{BB962C8B-B14F-4D97-AF65-F5344CB8AC3E}">
        <p14:creationId xmlns:p14="http://schemas.microsoft.com/office/powerpoint/2010/main" val="9422265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5A4681-9058-8646-AB04-F33DFF6F6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/>
              <a:t>Companies</a:t>
            </a:r>
            <a:r>
              <a:rPr lang="zh-CN" altLang="en-US" sz="3200" dirty="0"/>
              <a:t> </a:t>
            </a:r>
            <a:r>
              <a:rPr lang="en-US" altLang="zh-CN" sz="3200" dirty="0"/>
              <a:t>Expansion</a:t>
            </a:r>
            <a:br>
              <a:rPr lang="en-US" altLang="zh-CN" sz="3200" dirty="0"/>
            </a:br>
            <a:r>
              <a:rPr lang="en-US" altLang="zh-CN" sz="3200" dirty="0"/>
              <a:t>2015</a:t>
            </a:r>
            <a:r>
              <a:rPr lang="zh-CN" altLang="en-US" sz="3200" dirty="0"/>
              <a:t> </a:t>
            </a:r>
            <a:r>
              <a:rPr lang="en-US" altLang="zh-CN" sz="3200" dirty="0"/>
              <a:t>-</a:t>
            </a:r>
            <a:r>
              <a:rPr lang="zh-CN" altLang="en-US" sz="3200" dirty="0"/>
              <a:t> </a:t>
            </a:r>
            <a:r>
              <a:rPr lang="en-US" altLang="zh-CN" sz="3200" dirty="0"/>
              <a:t>2018</a:t>
            </a:r>
            <a:endParaRPr lang="en-US" sz="32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C6F9A44-7F3B-1E43-AB46-2B5560291C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805781"/>
            <a:ext cx="8229600" cy="4114800"/>
          </a:xfrm>
        </p:spPr>
      </p:pic>
    </p:spTree>
    <p:extLst>
      <p:ext uri="{BB962C8B-B14F-4D97-AF65-F5344CB8AC3E}">
        <p14:creationId xmlns:p14="http://schemas.microsoft.com/office/powerpoint/2010/main" val="17922611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4F8087-7617-8D4F-BA7F-B99E92B32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3927513" cy="4121092"/>
          </a:xfrm>
        </p:spPr>
        <p:txBody>
          <a:bodyPr/>
          <a:lstStyle/>
          <a:p>
            <a:r>
              <a:rPr lang="en-US" altLang="zh-CN" dirty="0"/>
              <a:t>Top</a:t>
            </a:r>
            <a:r>
              <a:rPr lang="zh-CN" altLang="en-US" dirty="0"/>
              <a:t> </a:t>
            </a:r>
            <a:r>
              <a:rPr lang="en-US" altLang="zh-CN" dirty="0"/>
              <a:t>20</a:t>
            </a:r>
            <a:br>
              <a:rPr lang="en-US" altLang="zh-CN" dirty="0"/>
            </a:br>
            <a:r>
              <a:rPr lang="en-US" altLang="zh-CN" dirty="0"/>
              <a:t>Companies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ECE706C-48DD-644F-B78C-120895D02D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19460" y="274638"/>
            <a:ext cx="3927513" cy="6313987"/>
          </a:xfrm>
        </p:spPr>
      </p:pic>
    </p:spTree>
    <p:extLst>
      <p:ext uri="{BB962C8B-B14F-4D97-AF65-F5344CB8AC3E}">
        <p14:creationId xmlns:p14="http://schemas.microsoft.com/office/powerpoint/2010/main" val="3427886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5A4681-9058-8646-AB04-F33DFF6F6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/>
              <a:t>Stock </a:t>
            </a:r>
            <a:r>
              <a:rPr lang="en-US" altLang="zh-CN" sz="3200" dirty="0">
                <a:solidFill>
                  <a:schemeClr val="accent1">
                    <a:lumMod val="75000"/>
                  </a:schemeClr>
                </a:solidFill>
              </a:rPr>
              <a:t>vs</a:t>
            </a:r>
            <a:r>
              <a:rPr lang="zh-CN" altLang="en-US" sz="3200" dirty="0"/>
              <a:t> </a:t>
            </a:r>
            <a:r>
              <a:rPr lang="en-US" altLang="zh-CN" sz="3200" dirty="0"/>
              <a:t>Number</a:t>
            </a:r>
            <a:r>
              <a:rPr lang="zh-CN" altLang="en-US" sz="3200" dirty="0"/>
              <a:t> </a:t>
            </a:r>
            <a:r>
              <a:rPr lang="en-US" altLang="zh-CN" sz="3200" dirty="0"/>
              <a:t>of</a:t>
            </a:r>
            <a:r>
              <a:rPr lang="zh-CN" altLang="en-US" sz="3200" dirty="0"/>
              <a:t> </a:t>
            </a:r>
            <a:r>
              <a:rPr lang="en-US" altLang="zh-CN" sz="3200" dirty="0"/>
              <a:t>Employees</a:t>
            </a:r>
            <a:endParaRPr lang="en-US" sz="32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8235522-9909-2841-A6AF-D613BB96F8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805781"/>
            <a:ext cx="8229600" cy="4114800"/>
          </a:xfrm>
        </p:spPr>
      </p:pic>
    </p:spTree>
    <p:extLst>
      <p:ext uri="{BB962C8B-B14F-4D97-AF65-F5344CB8AC3E}">
        <p14:creationId xmlns:p14="http://schemas.microsoft.com/office/powerpoint/2010/main" val="24787488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5A4681-9058-8646-AB04-F33DFF6F6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/>
              <a:t>Correlation</a:t>
            </a:r>
            <a:r>
              <a:rPr lang="zh-CN" altLang="en-US" sz="3200" dirty="0"/>
              <a:t> </a:t>
            </a:r>
            <a:r>
              <a:rPr lang="en-US" altLang="zh-CN" sz="3200" dirty="0"/>
              <a:t>Coefficients</a:t>
            </a:r>
            <a:r>
              <a:rPr lang="zh-CN" altLang="en-US" sz="3200" dirty="0"/>
              <a:t> </a:t>
            </a:r>
            <a:r>
              <a:rPr lang="en-US" altLang="zh-CN" sz="3200" dirty="0">
                <a:solidFill>
                  <a:schemeClr val="accent1">
                    <a:lumMod val="75000"/>
                  </a:schemeClr>
                </a:solidFill>
              </a:rPr>
              <a:t>vs</a:t>
            </a:r>
            <a:r>
              <a:rPr lang="zh-CN" altLang="en-US" sz="3200" dirty="0"/>
              <a:t> </a:t>
            </a:r>
            <a:r>
              <a:rPr lang="en-US" altLang="zh-CN" sz="3600" b="1" dirty="0"/>
              <a:t>Leading</a:t>
            </a:r>
            <a:r>
              <a:rPr lang="zh-CN" altLang="en-US" sz="3600" b="1" dirty="0"/>
              <a:t> </a:t>
            </a:r>
            <a:r>
              <a:rPr lang="en-US" altLang="zh-CN" sz="3600" b="1" dirty="0"/>
              <a:t>Days</a:t>
            </a:r>
            <a:endParaRPr lang="en-US" sz="3600" b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3321859-FA47-4740-9239-A846198124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78002" y="1255923"/>
            <a:ext cx="6987996" cy="4991426"/>
          </a:xfrm>
        </p:spPr>
      </p:pic>
    </p:spTree>
    <p:extLst>
      <p:ext uri="{BB962C8B-B14F-4D97-AF65-F5344CB8AC3E}">
        <p14:creationId xmlns:p14="http://schemas.microsoft.com/office/powerpoint/2010/main" val="33200194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B5FE0-B35E-454A-AD25-A13630635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0556DC-B644-8146-9B5D-77A46D9BFE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Leading:</a:t>
            </a:r>
            <a:r>
              <a:rPr lang="zh-CN" altLang="en-US" dirty="0"/>
              <a:t>  </a:t>
            </a:r>
            <a:r>
              <a:rPr lang="en-US" altLang="zh-CN" dirty="0"/>
              <a:t>Stock</a:t>
            </a:r>
            <a:r>
              <a:rPr lang="zh-CN" altLang="en-US" dirty="0"/>
              <a:t> </a:t>
            </a:r>
            <a:r>
              <a:rPr lang="en-US" altLang="zh-CN" dirty="0"/>
              <a:t>Prediction</a:t>
            </a:r>
          </a:p>
          <a:p>
            <a:pPr lvl="4"/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LinkedIn</a:t>
            </a:r>
            <a:r>
              <a:rPr lang="zh-CN" altLang="en-US" dirty="0"/>
              <a:t> </a:t>
            </a:r>
            <a:r>
              <a:rPr lang="en-US" altLang="zh-CN" dirty="0"/>
              <a:t>Profile</a:t>
            </a:r>
          </a:p>
          <a:p>
            <a:endParaRPr lang="en-US" dirty="0"/>
          </a:p>
          <a:p>
            <a:r>
              <a:rPr lang="en-US" altLang="zh-CN" dirty="0"/>
              <a:t>Lagging:</a:t>
            </a:r>
            <a:r>
              <a:rPr lang="zh-CN" altLang="en-US" dirty="0"/>
              <a:t>  </a:t>
            </a:r>
            <a:r>
              <a:rPr lang="en-US" altLang="zh-CN" dirty="0"/>
              <a:t>Job</a:t>
            </a:r>
            <a:r>
              <a:rPr lang="zh-CN" altLang="en-US" dirty="0"/>
              <a:t> </a:t>
            </a:r>
            <a:r>
              <a:rPr lang="en-US" altLang="zh-CN" dirty="0"/>
              <a:t>Seeking</a:t>
            </a:r>
          </a:p>
          <a:p>
            <a:pPr lvl="4"/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Stock</a:t>
            </a:r>
            <a:r>
              <a:rPr lang="zh-CN" altLang="en-US" dirty="0"/>
              <a:t> </a:t>
            </a:r>
            <a:r>
              <a:rPr lang="en-US" altLang="zh-CN" dirty="0"/>
              <a:t>Price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61622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5A4681-9058-8646-AB04-F33DFF6F6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Indicator Performance</a:t>
            </a:r>
            <a:r>
              <a:rPr lang="zh-CN" altLang="en-US" sz="3200" dirty="0"/>
              <a:t> </a:t>
            </a:r>
            <a:r>
              <a:rPr lang="en-US" altLang="zh-CN" sz="3200" dirty="0"/>
              <a:t>of</a:t>
            </a:r>
            <a:r>
              <a:rPr lang="zh-CN" altLang="en-US" sz="3200" dirty="0"/>
              <a:t> </a:t>
            </a:r>
            <a:r>
              <a:rPr lang="en-US" altLang="zh-CN" sz="3200" dirty="0"/>
              <a:t>Top</a:t>
            </a:r>
            <a:r>
              <a:rPr lang="zh-CN" altLang="en-US" sz="3200" dirty="0"/>
              <a:t> </a:t>
            </a:r>
            <a:r>
              <a:rPr lang="en-US" altLang="zh-CN" sz="3200" dirty="0"/>
              <a:t>20</a:t>
            </a:r>
            <a:r>
              <a:rPr lang="en-US" sz="3200" dirty="0"/>
              <a:t>:</a:t>
            </a:r>
            <a:br>
              <a:rPr lang="en-US" sz="3200" dirty="0"/>
            </a:br>
            <a:r>
              <a:rPr lang="en-US" sz="2400" dirty="0"/>
              <a:t>Number Employees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Leading</a:t>
            </a:r>
            <a:r>
              <a:rPr lang="en-US" altLang="zh-CN" sz="2400" dirty="0">
                <a:solidFill>
                  <a:schemeClr val="accent1">
                    <a:lumMod val="75000"/>
                  </a:schemeClr>
                </a:solidFill>
              </a:rPr>
              <a:t>/Lagging</a:t>
            </a:r>
            <a:r>
              <a:rPr lang="en-US" sz="2400" dirty="0"/>
              <a:t> Stock Prices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BB4EEE4-C786-094F-80B6-8665DED7A7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4569" y="1417638"/>
            <a:ext cx="7381302" cy="4462621"/>
          </a:xfrm>
        </p:spPr>
      </p:pic>
    </p:spTree>
    <p:extLst>
      <p:ext uri="{BB962C8B-B14F-4D97-AF65-F5344CB8AC3E}">
        <p14:creationId xmlns:p14="http://schemas.microsoft.com/office/powerpoint/2010/main" val="30443642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DC6BEE-A3C5-5C42-B81F-F2C3FB692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377892"/>
          </a:xfrm>
        </p:spPr>
        <p:txBody>
          <a:bodyPr>
            <a:normAutofit/>
          </a:bodyPr>
          <a:lstStyle/>
          <a:p>
            <a:r>
              <a:rPr lang="en-US" sz="3200" dirty="0"/>
              <a:t>Indicator Performance </a:t>
            </a:r>
            <a:br>
              <a:rPr lang="en-US" sz="2400" dirty="0"/>
            </a:br>
            <a:r>
              <a:rPr lang="en-US" altLang="zh-CN" sz="2400" dirty="0"/>
              <a:t>Search</a:t>
            </a:r>
            <a:r>
              <a:rPr lang="zh-CN" altLang="en-US" sz="2400" dirty="0"/>
              <a:t> </a:t>
            </a:r>
            <a:r>
              <a:rPr lang="en-US" altLang="zh-CN" sz="2400" dirty="0"/>
              <a:t>1900+</a:t>
            </a:r>
            <a:r>
              <a:rPr lang="zh-CN" altLang="en-US" sz="2400" dirty="0"/>
              <a:t> </a:t>
            </a:r>
            <a:r>
              <a:rPr lang="en-US" altLang="zh-CN" sz="2400" dirty="0"/>
              <a:t>companies,</a:t>
            </a:r>
            <a:r>
              <a:rPr lang="zh-CN" altLang="en-US" sz="2400" dirty="0"/>
              <a:t> </a:t>
            </a:r>
            <a:r>
              <a:rPr lang="en-US" altLang="zh-CN" sz="2400" dirty="0"/>
              <a:t>whose</a:t>
            </a:r>
            <a:r>
              <a:rPr lang="zh-CN" altLang="en-US" sz="2400" dirty="0"/>
              <a:t> </a:t>
            </a:r>
            <a:r>
              <a:rPr lang="en-US" altLang="zh-CN" sz="2400" dirty="0"/>
              <a:t>data</a:t>
            </a:r>
            <a:r>
              <a:rPr lang="zh-CN" altLang="en-US" sz="2400" dirty="0"/>
              <a:t> </a:t>
            </a:r>
            <a:r>
              <a:rPr lang="en-US" altLang="zh-CN" sz="2400" dirty="0"/>
              <a:t>cover</a:t>
            </a:r>
            <a:r>
              <a:rPr lang="zh-CN" altLang="en-US" sz="2400" dirty="0"/>
              <a:t> </a:t>
            </a:r>
            <a:r>
              <a:rPr lang="en-US" altLang="zh-CN" sz="2400" dirty="0"/>
              <a:t>2016-2017</a:t>
            </a:r>
            <a:endParaRPr lang="en-US" sz="24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0734156-5EB8-4149-A1E8-4496530D3E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80820" y="1443210"/>
            <a:ext cx="7896339" cy="5264226"/>
          </a:xfrm>
        </p:spPr>
      </p:pic>
    </p:spTree>
    <p:extLst>
      <p:ext uri="{BB962C8B-B14F-4D97-AF65-F5344CB8AC3E}">
        <p14:creationId xmlns:p14="http://schemas.microsoft.com/office/powerpoint/2010/main" val="14355909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36163B-B594-9D4E-9DC0-3A3D884F96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38066"/>
          </a:xfrm>
        </p:spPr>
        <p:txBody>
          <a:bodyPr>
            <a:noAutofit/>
          </a:bodyPr>
          <a:lstStyle/>
          <a:p>
            <a:r>
              <a:rPr lang="en-US" sz="3200" b="1" dirty="0"/>
              <a:t>Further Steps and Approach:</a:t>
            </a:r>
            <a:br>
              <a:rPr lang="en-US" sz="3200" b="1" dirty="0"/>
            </a:b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E7E8DB-D052-174E-9EA4-922524BA07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716096"/>
            <a:ext cx="8229600" cy="5410067"/>
          </a:xfrm>
        </p:spPr>
        <p:txBody>
          <a:bodyPr>
            <a:noAutofit/>
          </a:bodyPr>
          <a:lstStyle/>
          <a:p>
            <a:pPr lvl="0"/>
            <a:r>
              <a:rPr lang="en-US" sz="1800" dirty="0"/>
              <a:t>Split the date range into in sample period ( for training ) and out of sample period ( for testing ) </a:t>
            </a:r>
          </a:p>
          <a:p>
            <a:pPr lvl="0"/>
            <a:r>
              <a:rPr lang="en-US" sz="1800" b="1" dirty="0"/>
              <a:t>Predictive modeling </a:t>
            </a:r>
            <a:r>
              <a:rPr lang="en-US" sz="1800" dirty="0"/>
              <a:t>( Naive Bayes, Random Forest, LSTM, etc.). Based on the expansion of a company is leading or lagging the stock price, we build 2 different type of models:</a:t>
            </a:r>
          </a:p>
          <a:p>
            <a:pPr lvl="1"/>
            <a:r>
              <a:rPr lang="en-US" sz="1800" b="1" dirty="0"/>
              <a:t>Leading model</a:t>
            </a:r>
            <a:r>
              <a:rPr lang="en-US" sz="1800" dirty="0"/>
              <a:t>: select companies with high correlation coefficients leading indicators, and build a machine learning model to predict the stock price from the number of employees</a:t>
            </a:r>
          </a:p>
          <a:p>
            <a:pPr lvl="1"/>
            <a:r>
              <a:rPr lang="en-US" sz="1800" b="1" dirty="0"/>
              <a:t>Lagging model</a:t>
            </a:r>
            <a:r>
              <a:rPr lang="en-US" sz="1800" dirty="0"/>
              <a:t>: select companies with high correlation coefficients lagging indicators, and build a machine learning model to predict the number of employees from the stock price</a:t>
            </a:r>
          </a:p>
          <a:p>
            <a:pPr lvl="0"/>
            <a:r>
              <a:rPr lang="en-US" sz="1800" dirty="0"/>
              <a:t>Explore the </a:t>
            </a:r>
            <a:r>
              <a:rPr lang="en-US" sz="1800" dirty="0" err="1"/>
              <a:t>followers_count</a:t>
            </a:r>
            <a:r>
              <a:rPr lang="en-US" sz="1800" dirty="0"/>
              <a:t>, and add it as an additional indicator into the models</a:t>
            </a:r>
          </a:p>
          <a:p>
            <a:pPr lvl="0"/>
            <a:r>
              <a:rPr lang="en-US" sz="1800" b="1" dirty="0" err="1"/>
              <a:t>Backtesting</a:t>
            </a:r>
            <a:r>
              <a:rPr lang="en-US" sz="1800" dirty="0"/>
              <a:t> in sample and out of sample, fine tune the model</a:t>
            </a:r>
          </a:p>
          <a:p>
            <a:pPr lvl="0"/>
            <a:r>
              <a:rPr lang="en-US" sz="1800" dirty="0"/>
              <a:t>The </a:t>
            </a:r>
            <a:r>
              <a:rPr lang="en-US" sz="1800" b="1" dirty="0"/>
              <a:t>performance metric</a:t>
            </a:r>
            <a:r>
              <a:rPr lang="en-US" sz="1800" dirty="0"/>
              <a:t>:</a:t>
            </a:r>
          </a:p>
          <a:p>
            <a:pPr lvl="1"/>
            <a:r>
              <a:rPr lang="en-US" sz="1800" dirty="0"/>
              <a:t>For regression model (e.g. predict the stock price values), we use Root Mean Square Error (RMSE)</a:t>
            </a:r>
          </a:p>
          <a:p>
            <a:pPr lvl="1"/>
            <a:r>
              <a:rPr lang="en-US" sz="1800" dirty="0"/>
              <a:t>For classification model (e.g. predict of the stock price goes up or down), we use Area Under the Receiver Operating Characteristics (AUROC)</a:t>
            </a: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3374982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</TotalTime>
  <Words>247</Words>
  <Application>Microsoft Macintosh PowerPoint</Application>
  <PresentationFormat>On-screen Show (4:3)</PresentationFormat>
  <Paragraphs>24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Predict Stock Price From LinkedIn Profiles </vt:lpstr>
      <vt:lpstr>Companies Expansion 2015 - 2018</vt:lpstr>
      <vt:lpstr>Top 20 Companies</vt:lpstr>
      <vt:lpstr>Stock vs Number of Employees</vt:lpstr>
      <vt:lpstr>Correlation Coefficients vs Leading Days</vt:lpstr>
      <vt:lpstr>PowerPoint Presentation</vt:lpstr>
      <vt:lpstr>Indicator Performance of Top 20: Number Employees Leading/Lagging Stock Prices</vt:lpstr>
      <vt:lpstr>Indicator Performance  Search 1900+ companies, whose data cover 2016-2017</vt:lpstr>
      <vt:lpstr>Further Steps and Approach: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Wu Coral</dc:creator>
  <cp:lastModifiedBy>Zhang, Yichao</cp:lastModifiedBy>
  <cp:revision>17</cp:revision>
  <dcterms:created xsi:type="dcterms:W3CDTF">2014-01-14T12:05:24Z</dcterms:created>
  <dcterms:modified xsi:type="dcterms:W3CDTF">2019-05-20T19:08:11Z</dcterms:modified>
</cp:coreProperties>
</file>